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333" r:id="rId3"/>
    <p:sldId id="306" r:id="rId4"/>
    <p:sldId id="33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20" r:id="rId13"/>
    <p:sldId id="321" r:id="rId14"/>
    <p:sldId id="336" r:id="rId15"/>
    <p:sldId id="337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329" r:id="rId25"/>
    <p:sldId id="332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378"/>
    <p:restoredTop sz="97242"/>
  </p:normalViewPr>
  <p:slideViewPr>
    <p:cSldViewPr snapToGrid="0" snapToObjects="1">
      <p:cViewPr>
        <p:scale>
          <a:sx n="180" d="100"/>
          <a:sy n="180" d="100"/>
        </p:scale>
        <p:origin x="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DFC6-73EB-0643-89F2-87CA9ED82D80}" type="datetimeFigureOut">
              <a:rPr lang="en-US" smtClean="0"/>
              <a:t>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5B88-BE47-D941-858E-ADA7928A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35" y="171162"/>
            <a:ext cx="7289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99" y="278115"/>
            <a:ext cx="5536865" cy="20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0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7" y="762000"/>
            <a:ext cx="4457700" cy="532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777" y="2025756"/>
            <a:ext cx="4184445" cy="24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20626" y="68275"/>
            <a:ext cx="5835661" cy="6649827"/>
            <a:chOff x="1866006" y="0"/>
            <a:chExt cx="5835661" cy="6649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b="37154"/>
            <a:stretch/>
          </p:blipFill>
          <p:spPr>
            <a:xfrm>
              <a:off x="1866006" y="2497847"/>
              <a:ext cx="5835661" cy="41519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2349" y="0"/>
              <a:ext cx="4984702" cy="2840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02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89"/>
          <a:stretch/>
        </p:blipFill>
        <p:spPr>
          <a:xfrm>
            <a:off x="2016216" y="232127"/>
            <a:ext cx="5835661" cy="62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906AA-9C08-DD48-8012-6C42B294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60" y="4160903"/>
            <a:ext cx="4597400" cy="104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3F3FE-139F-5349-A33D-FD93B60DCC69}"/>
              </a:ext>
            </a:extLst>
          </p:cNvPr>
          <p:cNvSpPr txBox="1"/>
          <p:nvPr/>
        </p:nvSpPr>
        <p:spPr>
          <a:xfrm>
            <a:off x="3582444" y="45093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Carnot Heat Pump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0B9A5-F9A6-9146-BC02-F619A8A2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77" y="1057312"/>
            <a:ext cx="3657600" cy="227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6E65A-9FF1-DA43-B2B6-C9E00685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658" y="2299216"/>
            <a:ext cx="139178" cy="191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FB383-B300-2143-B882-6B48A774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64" y="1817578"/>
            <a:ext cx="170406" cy="23856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945CDC-D280-2F4F-83A6-B6CDA4C7C623}"/>
              </a:ext>
            </a:extLst>
          </p:cNvPr>
          <p:cNvGrpSpPr/>
          <p:nvPr/>
        </p:nvGrpSpPr>
        <p:grpSpPr>
          <a:xfrm>
            <a:off x="242047" y="1506336"/>
            <a:ext cx="4054380" cy="1663214"/>
            <a:chOff x="242047" y="1506336"/>
            <a:chExt cx="4054380" cy="16632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D438E9-E44C-5F43-A62B-80D37710E416}"/>
                </a:ext>
              </a:extLst>
            </p:cNvPr>
            <p:cNvGrpSpPr/>
            <p:nvPr/>
          </p:nvGrpSpPr>
          <p:grpSpPr>
            <a:xfrm>
              <a:off x="242047" y="1506336"/>
              <a:ext cx="4054380" cy="1663214"/>
              <a:chOff x="242047" y="1506336"/>
              <a:chExt cx="4054380" cy="16632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706D673-7D07-1344-90E6-EDCA625AC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463" y="1506336"/>
                <a:ext cx="3832964" cy="1375253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0EBDFC-116B-5C4E-B444-A19BD6706F73}"/>
                  </a:ext>
                </a:extLst>
              </p:cNvPr>
              <p:cNvSpPr txBox="1"/>
              <p:nvPr/>
            </p:nvSpPr>
            <p:spPr>
              <a:xfrm>
                <a:off x="242047" y="205614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FABFB-7E14-8546-8FFB-9A188FDDC9FB}"/>
                  </a:ext>
                </a:extLst>
              </p:cNvPr>
              <p:cNvSpPr txBox="1"/>
              <p:nvPr/>
            </p:nvSpPr>
            <p:spPr>
              <a:xfrm>
                <a:off x="2061164" y="28002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5936D9-50C7-8C43-9D9A-4BE130EEA25E}"/>
                </a:ext>
              </a:extLst>
            </p:cNvPr>
            <p:cNvSpPr txBox="1"/>
            <p:nvPr/>
          </p:nvSpPr>
          <p:spPr>
            <a:xfrm>
              <a:off x="1515128" y="1654571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8E1E69-ACEB-B743-8649-A601741F0BA8}"/>
                </a:ext>
              </a:extLst>
            </p:cNvPr>
            <p:cNvSpPr txBox="1"/>
            <p:nvPr/>
          </p:nvSpPr>
          <p:spPr>
            <a:xfrm>
              <a:off x="2398683" y="2258187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11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3F3FE-139F-5349-A33D-FD93B60DCC69}"/>
              </a:ext>
            </a:extLst>
          </p:cNvPr>
          <p:cNvSpPr txBox="1"/>
          <p:nvPr/>
        </p:nvSpPr>
        <p:spPr>
          <a:xfrm>
            <a:off x="2217617" y="3516817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 Vapor Compression Cycle (OVCC)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0B9A5-F9A6-9146-BC02-F619A8A2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77" y="1057312"/>
            <a:ext cx="3657600" cy="2273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40ACB3-8CB6-D247-BCEC-63F51B1AF140}"/>
              </a:ext>
            </a:extLst>
          </p:cNvPr>
          <p:cNvSpPr txBox="1"/>
          <p:nvPr/>
        </p:nvSpPr>
        <p:spPr>
          <a:xfrm>
            <a:off x="463463" y="4159342"/>
            <a:ext cx="3576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so that: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 vapor enters compressor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 liquid enters throttle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-Throttle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isoenthalpic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(isothermal)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29345-BB3C-8A49-8F40-8D284074B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46" y="4047211"/>
            <a:ext cx="3797300" cy="2095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2C9A37-CA09-D641-88B5-5BF272416783}"/>
              </a:ext>
            </a:extLst>
          </p:cNvPr>
          <p:cNvGrpSpPr/>
          <p:nvPr/>
        </p:nvGrpSpPr>
        <p:grpSpPr>
          <a:xfrm>
            <a:off x="242047" y="1506336"/>
            <a:ext cx="4054380" cy="1663214"/>
            <a:chOff x="242047" y="1506336"/>
            <a:chExt cx="4054380" cy="16632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0B12559-D471-D141-83EB-F5448BB672BE}"/>
                </a:ext>
              </a:extLst>
            </p:cNvPr>
            <p:cNvGrpSpPr/>
            <p:nvPr/>
          </p:nvGrpSpPr>
          <p:grpSpPr>
            <a:xfrm>
              <a:off x="242047" y="1506336"/>
              <a:ext cx="4054380" cy="1663214"/>
              <a:chOff x="242047" y="1506336"/>
              <a:chExt cx="4054380" cy="166321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5BBEAF5-C1EC-334D-A743-A21E06F49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463" y="1506336"/>
                <a:ext cx="3832964" cy="137525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86FD7D-C905-4742-994B-F7645BAEAA53}"/>
                  </a:ext>
                </a:extLst>
              </p:cNvPr>
              <p:cNvSpPr txBox="1"/>
              <p:nvPr/>
            </p:nvSpPr>
            <p:spPr>
              <a:xfrm>
                <a:off x="242047" y="2056147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1FB06A-57F0-5844-8D08-82155D3CCAB6}"/>
                  </a:ext>
                </a:extLst>
              </p:cNvPr>
              <p:cNvSpPr txBox="1"/>
              <p:nvPr/>
            </p:nvSpPr>
            <p:spPr>
              <a:xfrm>
                <a:off x="2061164" y="28002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DAA1F5-5611-A241-AD18-CBDE5C55988A}"/>
                </a:ext>
              </a:extLst>
            </p:cNvPr>
            <p:cNvSpPr txBox="1"/>
            <p:nvPr/>
          </p:nvSpPr>
          <p:spPr>
            <a:xfrm>
              <a:off x="1515128" y="1654571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07CAA7-80ED-FC41-B943-271C96D9AE93}"/>
                </a:ext>
              </a:extLst>
            </p:cNvPr>
            <p:cNvSpPr txBox="1"/>
            <p:nvPr/>
          </p:nvSpPr>
          <p:spPr>
            <a:xfrm>
              <a:off x="2398683" y="2258187"/>
              <a:ext cx="2744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ED4B90B-464A-034B-87F3-99A4C7D3CEB4}"/>
              </a:ext>
            </a:extLst>
          </p:cNvPr>
          <p:cNvSpPr txBox="1"/>
          <p:nvPr/>
        </p:nvSpPr>
        <p:spPr>
          <a:xfrm>
            <a:off x="3582444" y="45093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Carnot Heat Pump</a:t>
            </a:r>
          </a:p>
        </p:txBody>
      </p:sp>
    </p:spTree>
    <p:extLst>
      <p:ext uri="{BB962C8B-B14F-4D97-AF65-F5344CB8AC3E}">
        <p14:creationId xmlns:p14="http://schemas.microsoft.com/office/powerpoint/2010/main" val="99721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78" y="229435"/>
            <a:ext cx="3263900" cy="5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401"/>
          <a:stretch/>
        </p:blipFill>
        <p:spPr>
          <a:xfrm>
            <a:off x="1917700" y="2404996"/>
            <a:ext cx="5295900" cy="3487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4FA0F-B858-FF4D-9F24-0A5C245E9775}"/>
              </a:ext>
            </a:extLst>
          </p:cNvPr>
          <p:cNvSpPr txBox="1"/>
          <p:nvPr/>
        </p:nvSpPr>
        <p:spPr>
          <a:xfrm>
            <a:off x="2566358" y="1154000"/>
            <a:ext cx="35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 vapor enters compressor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 liquid enters throttle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-Throttle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isoenthalpic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(isothermal)</a:t>
            </a:r>
          </a:p>
        </p:txBody>
      </p:sp>
    </p:spTree>
    <p:extLst>
      <p:ext uri="{BB962C8B-B14F-4D97-AF65-F5344CB8AC3E}">
        <p14:creationId xmlns:p14="http://schemas.microsoft.com/office/powerpoint/2010/main" val="344424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" y="4214583"/>
            <a:ext cx="8609467" cy="1960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227898"/>
            <a:ext cx="491490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11798"/>
            <a:ext cx="5092700" cy="181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3A051E-D20C-454A-B446-FE1D89B776DF}"/>
              </a:ext>
            </a:extLst>
          </p:cNvPr>
          <p:cNvSpPr txBox="1"/>
          <p:nvPr/>
        </p:nvSpPr>
        <p:spPr>
          <a:xfrm>
            <a:off x="638828" y="846370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D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Throttle</a:t>
            </a:r>
          </a:p>
        </p:txBody>
      </p:sp>
    </p:spTree>
    <p:extLst>
      <p:ext uri="{BB962C8B-B14F-4D97-AF65-F5344CB8AC3E}">
        <p14:creationId xmlns:p14="http://schemas.microsoft.com/office/powerpoint/2010/main" val="366050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2" y="308819"/>
            <a:ext cx="6261100" cy="617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1AE78-CE45-C449-8339-E64ABD6BB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14"/>
          <a:stretch/>
        </p:blipFill>
        <p:spPr>
          <a:xfrm>
            <a:off x="6076715" y="3493021"/>
            <a:ext cx="2507846" cy="1607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473CF-5C19-3A4C-9558-B718D4D1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186" y="1948330"/>
            <a:ext cx="3563097" cy="140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EA1C0-01CF-0848-BE15-0B0FF5668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5" r="-2841"/>
          <a:stretch/>
        </p:blipFill>
        <p:spPr>
          <a:xfrm>
            <a:off x="6144805" y="5105592"/>
            <a:ext cx="2439756" cy="15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83"/>
            <a:ext cx="50893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A5359-E475-1740-9FB6-BE1E52B7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358" y="461723"/>
            <a:ext cx="4054642" cy="12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1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9199"/>
            <a:ext cx="7340600" cy="271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0" y="33800"/>
            <a:ext cx="138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Carnot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68" y="3393014"/>
            <a:ext cx="3340331" cy="2690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902" y="3824908"/>
            <a:ext cx="28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inside of TS curve is Q</a:t>
            </a:r>
            <a:r>
              <a:rPr lang="en-US" baseline="-25000" dirty="0"/>
              <a:t>H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8902" y="482392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inside of PV curve is W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8902" y="5713968"/>
            <a:ext cx="334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 is the ratio of these two</a:t>
            </a:r>
          </a:p>
        </p:txBody>
      </p:sp>
    </p:spTree>
    <p:extLst>
      <p:ext uri="{BB962C8B-B14F-4D97-AF65-F5344CB8AC3E}">
        <p14:creationId xmlns:p14="http://schemas.microsoft.com/office/powerpoint/2010/main" val="48450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3115" y="3457183"/>
            <a:ext cx="8040461" cy="3214242"/>
            <a:chOff x="1917700" y="2032000"/>
            <a:chExt cx="5295900" cy="21170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7595" y="2599680"/>
              <a:ext cx="5041900" cy="1549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700" y="2032000"/>
              <a:ext cx="5295900" cy="6223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76B559-7E60-7941-B189-79241DCBC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468" y="303526"/>
            <a:ext cx="2529127" cy="1202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08DFB-78EA-2347-9CA4-29F76AA069B5}"/>
              </a:ext>
            </a:extLst>
          </p:cNvPr>
          <p:cNvSpPr txBox="1"/>
          <p:nvPr/>
        </p:nvSpPr>
        <p:spPr>
          <a:xfrm>
            <a:off x="6770861" y="-5972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R-134a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65A1A-33A8-124A-903A-A1D50BAD2B24}"/>
              </a:ext>
            </a:extLst>
          </p:cNvPr>
          <p:cNvSpPr txBox="1"/>
          <p:nvPr/>
        </p:nvSpPr>
        <p:spPr>
          <a:xfrm>
            <a:off x="3917015" y="-3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86D5C-0318-F040-BD81-691FDF068267}"/>
              </a:ext>
            </a:extLst>
          </p:cNvPr>
          <p:cNvSpPr txBox="1"/>
          <p:nvPr/>
        </p:nvSpPr>
        <p:spPr>
          <a:xfrm>
            <a:off x="1361976" y="771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0FEDF4-39AB-A049-BB2E-8F5ECC796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20" y="446509"/>
            <a:ext cx="2065679" cy="1059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6696E-C57A-7946-A2E3-6157365D6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119" y="355387"/>
            <a:ext cx="2254109" cy="1078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4050E3-41F3-6B4C-8503-B2CCAD9C8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852" y="1817323"/>
            <a:ext cx="1818421" cy="1864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FF79FF-42E8-6B45-AF26-D139801732A9}"/>
              </a:ext>
            </a:extLst>
          </p:cNvPr>
          <p:cNvSpPr txBox="1"/>
          <p:nvPr/>
        </p:nvSpPr>
        <p:spPr>
          <a:xfrm>
            <a:off x="6770861" y="155848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HFO1234yf</a:t>
            </a:r>
          </a:p>
        </p:txBody>
      </p:sp>
    </p:spTree>
    <p:extLst>
      <p:ext uri="{BB962C8B-B14F-4D97-AF65-F5344CB8AC3E}">
        <p14:creationId xmlns:p14="http://schemas.microsoft.com/office/powerpoint/2010/main" val="234940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8" y="2355002"/>
            <a:ext cx="6781725" cy="4120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2" y="309553"/>
            <a:ext cx="7894155" cy="20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7903"/>
          <a:stretch/>
        </p:blipFill>
        <p:spPr>
          <a:xfrm>
            <a:off x="1624363" y="395566"/>
            <a:ext cx="6210300" cy="305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40" y="2966448"/>
            <a:ext cx="5458344" cy="3576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32178-6A64-3642-8B2E-41A9166B3396}"/>
              </a:ext>
            </a:extLst>
          </p:cNvPr>
          <p:cNvSpPr txBox="1"/>
          <p:nvPr/>
        </p:nvSpPr>
        <p:spPr>
          <a:xfrm>
            <a:off x="2554333" y="956790"/>
            <a:ext cx="3692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-Span large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-Use different refrigerants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-Compression ratio,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Liquification of natural gas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ammonia, ethylene, methane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-Heat transfer requires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differential</a:t>
            </a:r>
          </a:p>
        </p:txBody>
      </p:sp>
    </p:spTree>
    <p:extLst>
      <p:ext uri="{BB962C8B-B14F-4D97-AF65-F5344CB8AC3E}">
        <p14:creationId xmlns:p14="http://schemas.microsoft.com/office/powerpoint/2010/main" val="169742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87" y="271369"/>
            <a:ext cx="2298700" cy="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3510"/>
          <a:stretch/>
        </p:blipFill>
        <p:spPr>
          <a:xfrm>
            <a:off x="1050634" y="914401"/>
            <a:ext cx="7307706" cy="300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6" y="2968669"/>
            <a:ext cx="8799439" cy="3620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D1DC76-8492-BC45-8529-C862093A0729}"/>
              </a:ext>
            </a:extLst>
          </p:cNvPr>
          <p:cNvSpPr txBox="1"/>
          <p:nvPr/>
        </p:nvSpPr>
        <p:spPr>
          <a:xfrm>
            <a:off x="3894619" y="824253"/>
            <a:ext cx="3540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-Throttle high-pressure vapor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-Positive Joule-Thomson coefficient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-Expand to the 2-phase region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liquify less than 100%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-Return vapor to compressor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-Product is liquid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-Use multistage compression</a:t>
            </a:r>
          </a:p>
        </p:txBody>
      </p:sp>
    </p:spTree>
    <p:extLst>
      <p:ext uri="{BB962C8B-B14F-4D97-AF65-F5344CB8AC3E}">
        <p14:creationId xmlns:p14="http://schemas.microsoft.com/office/powerpoint/2010/main" val="58798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65" y="68389"/>
            <a:ext cx="6083300" cy="431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65" y="4381500"/>
            <a:ext cx="6007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72896" y="-1130577"/>
            <a:ext cx="6198208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1AE74-26D0-5E46-A546-A54BE2633E35}"/>
              </a:ext>
            </a:extLst>
          </p:cNvPr>
          <p:cNvSpPr txBox="1"/>
          <p:nvPr/>
        </p:nvSpPr>
        <p:spPr>
          <a:xfrm>
            <a:off x="2530258" y="501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284003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6700" y="549880"/>
            <a:ext cx="6070600" cy="1634480"/>
            <a:chOff x="1536700" y="549880"/>
            <a:chExt cx="6070600" cy="1634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700" y="549880"/>
              <a:ext cx="6070600" cy="11303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2100" y="1625560"/>
              <a:ext cx="6045200" cy="5588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2402291"/>
            <a:ext cx="5969000" cy="318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57C8F-92AB-EB48-A271-235295BDD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20" y="5466976"/>
            <a:ext cx="1711138" cy="12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9199"/>
            <a:ext cx="7340600" cy="271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0" y="33800"/>
            <a:ext cx="138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Carnot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52CAE-5286-374C-926E-E7CD1E135428}"/>
              </a:ext>
            </a:extLst>
          </p:cNvPr>
          <p:cNvSpPr txBox="1"/>
          <p:nvPr/>
        </p:nvSpPr>
        <p:spPr>
          <a:xfrm>
            <a:off x="2167003" y="3369501"/>
            <a:ext cx="5356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374°C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1800°C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Operation with superheated steam has a lower 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Wet steam kills turbine blades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Complex to compress mixed V/L stream</a:t>
            </a:r>
          </a:p>
        </p:txBody>
      </p:sp>
    </p:spTree>
    <p:extLst>
      <p:ext uri="{BB962C8B-B14F-4D97-AF65-F5344CB8AC3E}">
        <p14:creationId xmlns:p14="http://schemas.microsoft.com/office/powerpoint/2010/main" val="299467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9199"/>
            <a:ext cx="7340600" cy="271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70" y="33800"/>
            <a:ext cx="138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Carnot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40962"/>
            <a:ext cx="763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37962"/>
            <a:ext cx="35814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88" y="943289"/>
            <a:ext cx="75565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917985"/>
            <a:ext cx="82677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98" y="4287155"/>
            <a:ext cx="63881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997" y="5455725"/>
            <a:ext cx="5918200" cy="7239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9F118C-3039-4142-9BE8-9FF5E12B46F5}"/>
              </a:ext>
            </a:extLst>
          </p:cNvPr>
          <p:cNvSpPr/>
          <p:nvPr/>
        </p:nvSpPr>
        <p:spPr>
          <a:xfrm>
            <a:off x="2627898" y="2167003"/>
            <a:ext cx="1104858" cy="11649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12B057-2C29-ED4B-87A2-C0F0B0886702}"/>
              </a:ext>
            </a:extLst>
          </p:cNvPr>
          <p:cNvSpPr/>
          <p:nvPr/>
        </p:nvSpPr>
        <p:spPr>
          <a:xfrm>
            <a:off x="3181611" y="3331923"/>
            <a:ext cx="551145" cy="3256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ACC9661-38A3-ED42-B2FB-220C5A4DFA13}"/>
              </a:ext>
            </a:extLst>
          </p:cNvPr>
          <p:cNvSpPr/>
          <p:nvPr/>
        </p:nvSpPr>
        <p:spPr>
          <a:xfrm>
            <a:off x="1005040" y="2906038"/>
            <a:ext cx="801666" cy="588723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329491" y="14176"/>
            <a:ext cx="7279187" cy="6707795"/>
            <a:chOff x="854948" y="409646"/>
            <a:chExt cx="6833901" cy="62981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43056"/>
            <a:stretch/>
          </p:blipFill>
          <p:spPr>
            <a:xfrm>
              <a:off x="854948" y="2485124"/>
              <a:ext cx="6833901" cy="422267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8110" y="409646"/>
              <a:ext cx="5493199" cy="237589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2D938B6-DF90-8E47-AFC3-49995D3F0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53"/>
          <a:stretch/>
        </p:blipFill>
        <p:spPr>
          <a:xfrm>
            <a:off x="6338047" y="3813443"/>
            <a:ext cx="2541492" cy="175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10F834-C90A-BC4C-954C-C7BE12E14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06"/>
          <a:stretch/>
        </p:blipFill>
        <p:spPr>
          <a:xfrm>
            <a:off x="6203961" y="1546853"/>
            <a:ext cx="2451461" cy="17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297" y="887546"/>
            <a:ext cx="7657667" cy="5024876"/>
            <a:chOff x="931582" y="368673"/>
            <a:chExt cx="6758478" cy="38846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4441" y="2990335"/>
              <a:ext cx="5551963" cy="12630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59038"/>
            <a:stretch/>
          </p:blipFill>
          <p:spPr>
            <a:xfrm>
              <a:off x="931582" y="368673"/>
              <a:ext cx="6758478" cy="3004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76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44" y="1941028"/>
            <a:ext cx="7295560" cy="25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7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7" y="82499"/>
            <a:ext cx="4686791" cy="6639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0E01B-BC56-6542-A3EE-1337F4F5A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90"/>
          <a:stretch/>
        </p:blipFill>
        <p:spPr>
          <a:xfrm>
            <a:off x="5380344" y="542533"/>
            <a:ext cx="3145092" cy="2537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074D9-D4EC-8943-A979-F29AF66EB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45" t="14837" b="12217"/>
          <a:stretch/>
        </p:blipFill>
        <p:spPr>
          <a:xfrm>
            <a:off x="5307297" y="3402309"/>
            <a:ext cx="3666374" cy="18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16219</TotalTime>
  <Words>136</Words>
  <Application>Microsoft Macintosh PowerPoint</Application>
  <PresentationFormat>On-screen Show (4:3)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greg beaucage</cp:lastModifiedBy>
  <cp:revision>50</cp:revision>
  <dcterms:created xsi:type="dcterms:W3CDTF">2015-02-28T19:32:53Z</dcterms:created>
  <dcterms:modified xsi:type="dcterms:W3CDTF">2021-02-17T19:04:58Z</dcterms:modified>
</cp:coreProperties>
</file>